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Lst>
  <p:notesMasterIdLst>
    <p:notesMasterId r:id="rId22"/>
  </p:notesMasterIdLst>
  <p:sldIdLst>
    <p:sldId id="256" r:id="rId2"/>
    <p:sldId id="258" r:id="rId3"/>
    <p:sldId id="277" r:id="rId4"/>
    <p:sldId id="271" r:id="rId5"/>
    <p:sldId id="272" r:id="rId6"/>
    <p:sldId id="287" r:id="rId7"/>
    <p:sldId id="286" r:id="rId8"/>
    <p:sldId id="273" r:id="rId9"/>
    <p:sldId id="263" r:id="rId10"/>
    <p:sldId id="268" r:id="rId11"/>
    <p:sldId id="274" r:id="rId12"/>
    <p:sldId id="267" r:id="rId13"/>
    <p:sldId id="275" r:id="rId14"/>
    <p:sldId id="276" r:id="rId15"/>
    <p:sldId id="282" r:id="rId16"/>
    <p:sldId id="284" r:id="rId17"/>
    <p:sldId id="278" r:id="rId18"/>
    <p:sldId id="288" r:id="rId19"/>
    <p:sldId id="279"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3"/>
    <p:restoredTop sz="94679"/>
  </p:normalViewPr>
  <p:slideViewPr>
    <p:cSldViewPr snapToGrid="0" snapToObjects="1">
      <p:cViewPr>
        <p:scale>
          <a:sx n="98" d="100"/>
          <a:sy n="98" d="100"/>
        </p:scale>
        <p:origin x="24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F43FB-EFC1-094B-9593-65DB14940149}" type="datetimeFigureOut">
              <a:rPr lang="en-US" smtClean="0"/>
              <a:t>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2D4E7-ED55-AD49-8B82-D881AABCB83A}" type="slidenum">
              <a:rPr lang="en-US" smtClean="0"/>
              <a:t>‹#›</a:t>
            </a:fld>
            <a:endParaRPr lang="en-US"/>
          </a:p>
        </p:txBody>
      </p:sp>
    </p:spTree>
    <p:extLst>
      <p:ext uri="{BB962C8B-B14F-4D97-AF65-F5344CB8AC3E}">
        <p14:creationId xmlns:p14="http://schemas.microsoft.com/office/powerpoint/2010/main" val="4100522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2D4E7-ED55-AD49-8B82-D881AABCB83A}" type="slidenum">
              <a:rPr lang="en-US" smtClean="0"/>
              <a:t>14</a:t>
            </a:fld>
            <a:endParaRPr lang="en-US"/>
          </a:p>
        </p:txBody>
      </p:sp>
    </p:spTree>
    <p:extLst>
      <p:ext uri="{BB962C8B-B14F-4D97-AF65-F5344CB8AC3E}">
        <p14:creationId xmlns:p14="http://schemas.microsoft.com/office/powerpoint/2010/main" val="244181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2D4E7-ED55-AD49-8B82-D881AABCB83A}" type="slidenum">
              <a:rPr lang="en-US" smtClean="0"/>
              <a:t>15</a:t>
            </a:fld>
            <a:endParaRPr lang="en-US"/>
          </a:p>
        </p:txBody>
      </p:sp>
    </p:spTree>
    <p:extLst>
      <p:ext uri="{BB962C8B-B14F-4D97-AF65-F5344CB8AC3E}">
        <p14:creationId xmlns:p14="http://schemas.microsoft.com/office/powerpoint/2010/main" val="324100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2D4E7-ED55-AD49-8B82-D881AABCB83A}" type="slidenum">
              <a:rPr lang="en-US" smtClean="0"/>
              <a:t>16</a:t>
            </a:fld>
            <a:endParaRPr lang="en-US"/>
          </a:p>
        </p:txBody>
      </p:sp>
    </p:spTree>
    <p:extLst>
      <p:ext uri="{BB962C8B-B14F-4D97-AF65-F5344CB8AC3E}">
        <p14:creationId xmlns:p14="http://schemas.microsoft.com/office/powerpoint/2010/main" val="1104667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72D4E7-ED55-AD49-8B82-D881AABCB83A}" type="slidenum">
              <a:rPr lang="en-US" smtClean="0"/>
              <a:t>18</a:t>
            </a:fld>
            <a:endParaRPr lang="en-US"/>
          </a:p>
        </p:txBody>
      </p:sp>
    </p:spTree>
    <p:extLst>
      <p:ext uri="{BB962C8B-B14F-4D97-AF65-F5344CB8AC3E}">
        <p14:creationId xmlns:p14="http://schemas.microsoft.com/office/powerpoint/2010/main" val="58959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0D8829-E741-494E-817C-54C7C979902E}"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A571F451-DC89-C242-9F7E-77663046215D}"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1858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D8829-E741-494E-817C-54C7C979902E}"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2448394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D8829-E741-494E-817C-54C7C979902E}"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273767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D8829-E741-494E-817C-54C7C979902E}"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1F451-DC89-C242-9F7E-77663046215D}"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5815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0D8829-E741-494E-817C-54C7C979902E}"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827416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0D8829-E741-494E-817C-54C7C979902E}"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1F451-DC89-C242-9F7E-77663046215D}"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8372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0D8829-E741-494E-817C-54C7C979902E}" type="datetimeFigureOut">
              <a:rPr lang="en-US" smtClean="0"/>
              <a:t>6/19/19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849717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0D8829-E741-494E-817C-54C7C979902E}" type="datetimeFigureOut">
              <a:rPr lang="en-US" smtClean="0"/>
              <a:t>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71F451-DC89-C242-9F7E-77663046215D}"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6983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50D8829-E741-494E-817C-54C7C979902E}" type="datetimeFigureOut">
              <a:rPr lang="en-US" smtClean="0"/>
              <a:t>6/19/19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48114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0D8829-E741-494E-817C-54C7C979902E}"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33187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0D8829-E741-494E-817C-54C7C979902E}"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1F451-DC89-C242-9F7E-77663046215D}" type="slidenum">
              <a:rPr lang="en-US" smtClean="0"/>
              <a:t>‹#›</a:t>
            </a:fld>
            <a:endParaRPr lang="en-US"/>
          </a:p>
        </p:txBody>
      </p:sp>
    </p:spTree>
    <p:extLst>
      <p:ext uri="{BB962C8B-B14F-4D97-AF65-F5344CB8AC3E}">
        <p14:creationId xmlns:p14="http://schemas.microsoft.com/office/powerpoint/2010/main" val="92656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950D8829-E741-494E-817C-54C7C979902E}" type="datetimeFigureOut">
              <a:rPr lang="en-US" smtClean="0"/>
              <a:t>6/19/19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571F451-DC89-C242-9F7E-77663046215D}"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785251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1">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 name="Picture 4">
            <a:extLst>
              <a:ext uri="{FF2B5EF4-FFF2-40B4-BE49-F238E27FC236}">
                <a16:creationId xmlns:a16="http://schemas.microsoft.com/office/drawing/2014/main" id="{70D3EB6F-053C-BB43-8052-7CDD55931CF2}"/>
              </a:ext>
            </a:extLst>
          </p:cNvPr>
          <p:cNvPicPr>
            <a:picLocks noChangeAspect="1"/>
          </p:cNvPicPr>
          <p:nvPr/>
        </p:nvPicPr>
        <p:blipFill rotWithShape="1">
          <a:blip r:embed="rId3">
            <a:alphaModFix amt="35000"/>
            <a:extLst/>
          </a:blip>
          <a:srcRect t="16821" r="-1" b="23336"/>
          <a:stretch/>
        </p:blipFill>
        <p:spPr>
          <a:xfrm>
            <a:off x="19965" y="-2"/>
            <a:ext cx="12191695" cy="6858000"/>
          </a:xfrm>
          <a:prstGeom prst="rect">
            <a:avLst/>
          </a:prstGeom>
        </p:spPr>
      </p:pic>
      <p:sp>
        <p:nvSpPr>
          <p:cNvPr id="33" name="Rectangle 13">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5">
            <a:extLst>
              <a:ext uri="{FF2B5EF4-FFF2-40B4-BE49-F238E27FC236}">
                <a16:creationId xmlns:a16="http://schemas.microsoft.com/office/drawing/2014/main" id="{6CCFC05F-DF0D-4B1B-8FD8-51B508CBC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962042" y="0"/>
            <a:ext cx="11228892" cy="6858000"/>
          </a:xfrm>
          <a:prstGeom prst="rect">
            <a:avLst/>
          </a:prstGeom>
        </p:spPr>
      </p:pic>
      <p:sp>
        <p:nvSpPr>
          <p:cNvPr id="35" name="Rectangle 17">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2DF06-5D01-8944-9A5C-44521BFF98C6}"/>
              </a:ext>
            </a:extLst>
          </p:cNvPr>
          <p:cNvSpPr>
            <a:spLocks noGrp="1"/>
          </p:cNvSpPr>
          <p:nvPr>
            <p:ph type="ctrTitle"/>
          </p:nvPr>
        </p:nvSpPr>
        <p:spPr>
          <a:xfrm>
            <a:off x="2716174" y="1025621"/>
            <a:ext cx="7720627" cy="4806753"/>
          </a:xfrm>
        </p:spPr>
        <p:txBody>
          <a:bodyPr>
            <a:normAutofit/>
          </a:bodyPr>
          <a:lstStyle/>
          <a:p>
            <a:r>
              <a:rPr lang="en-US" sz="5600" b="1" dirty="0"/>
              <a:t>Bobcat MT85 Customer Needs Research</a:t>
            </a:r>
            <a:endParaRPr lang="en-US" sz="5600" dirty="0"/>
          </a:p>
        </p:txBody>
      </p:sp>
    </p:spTree>
    <p:extLst>
      <p:ext uri="{BB962C8B-B14F-4D97-AF65-F5344CB8AC3E}">
        <p14:creationId xmlns:p14="http://schemas.microsoft.com/office/powerpoint/2010/main" val="91566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9002631" y="1201722"/>
            <a:ext cx="2812177" cy="4454554"/>
          </a:xfrm>
        </p:spPr>
        <p:txBody>
          <a:bodyPr anchor="ctr">
            <a:normAutofit/>
          </a:bodyPr>
          <a:lstStyle/>
          <a:p>
            <a:pPr algn="ctr"/>
            <a:r>
              <a:rPr lang="en-US" sz="4000" b="1" dirty="0"/>
              <a:t>Questions from our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78A77E-7FE1-1D43-8A29-EC241D584FF3}"/>
              </a:ext>
            </a:extLst>
          </p:cNvPr>
          <p:cNvSpPr/>
          <p:nvPr/>
        </p:nvSpPr>
        <p:spPr>
          <a:xfrm>
            <a:off x="4259766" y="3042261"/>
            <a:ext cx="791736" cy="573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4" descr="A screenshot of a cell phone&#10;&#10;Description automatically generated">
            <a:extLst>
              <a:ext uri="{FF2B5EF4-FFF2-40B4-BE49-F238E27FC236}">
                <a16:creationId xmlns:a16="http://schemas.microsoft.com/office/drawing/2014/main" id="{9DA2E5BD-CD28-9443-8B25-E1C2D3F0F446}"/>
              </a:ext>
            </a:extLst>
          </p:cNvPr>
          <p:cNvPicPr>
            <a:picLocks noGrp="1" noChangeAspect="1"/>
          </p:cNvPicPr>
          <p:nvPr>
            <p:ph idx="1"/>
          </p:nvPr>
        </p:nvPicPr>
        <p:blipFill rotWithShape="1">
          <a:blip r:embed="rId3"/>
          <a:srcRect b="22429"/>
          <a:stretch/>
        </p:blipFill>
        <p:spPr>
          <a:xfrm>
            <a:off x="435536" y="494660"/>
            <a:ext cx="8172565" cy="2547601"/>
          </a:xfrm>
          <a:ln w="12700">
            <a:solidFill>
              <a:schemeClr val="tx1"/>
            </a:solidFill>
          </a:ln>
        </p:spPr>
      </p:pic>
      <p:pic>
        <p:nvPicPr>
          <p:cNvPr id="11" name="Picture 10" descr="A screenshot of a cell phone&#10;&#10;Description automatically generated">
            <a:extLst>
              <a:ext uri="{FF2B5EF4-FFF2-40B4-BE49-F238E27FC236}">
                <a16:creationId xmlns:a16="http://schemas.microsoft.com/office/drawing/2014/main" id="{173DEA33-63DE-544B-B2D9-51FB93C001C4}"/>
              </a:ext>
            </a:extLst>
          </p:cNvPr>
          <p:cNvPicPr>
            <a:picLocks noChangeAspect="1"/>
          </p:cNvPicPr>
          <p:nvPr/>
        </p:nvPicPr>
        <p:blipFill rotWithShape="1">
          <a:blip r:embed="rId4"/>
          <a:srcRect b="19184"/>
          <a:stretch/>
        </p:blipFill>
        <p:spPr>
          <a:xfrm>
            <a:off x="435536" y="3616254"/>
            <a:ext cx="8172565" cy="2619626"/>
          </a:xfrm>
          <a:prstGeom prst="rect">
            <a:avLst/>
          </a:prstGeom>
          <a:ln>
            <a:solidFill>
              <a:schemeClr val="tx1"/>
            </a:solidFill>
          </a:ln>
        </p:spPr>
      </p:pic>
      <p:cxnSp>
        <p:nvCxnSpPr>
          <p:cNvPr id="13" name="Straight Connector 12">
            <a:extLst>
              <a:ext uri="{FF2B5EF4-FFF2-40B4-BE49-F238E27FC236}">
                <a16:creationId xmlns:a16="http://schemas.microsoft.com/office/drawing/2014/main" id="{0C88B347-8364-C148-8C59-3B7428B9315C}"/>
              </a:ext>
            </a:extLst>
          </p:cNvPr>
          <p:cNvCxnSpPr/>
          <p:nvPr/>
        </p:nvCxnSpPr>
        <p:spPr>
          <a:xfrm>
            <a:off x="9002631"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2843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403146" y="1201722"/>
            <a:ext cx="2812177" cy="4454554"/>
          </a:xfrm>
        </p:spPr>
        <p:txBody>
          <a:bodyPr anchor="ctr">
            <a:normAutofit/>
          </a:bodyPr>
          <a:lstStyle/>
          <a:p>
            <a:pPr algn="ctr"/>
            <a:r>
              <a:rPr lang="en-US" sz="4000" b="1" dirty="0"/>
              <a:t>Results from our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88B347-8364-C148-8C59-3B7428B9315C}"/>
              </a:ext>
            </a:extLst>
          </p:cNvPr>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351A36E0-7BAB-2C49-919D-7B503AE32B8C}"/>
              </a:ext>
            </a:extLst>
          </p:cNvPr>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82270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2427913" y="107905"/>
            <a:ext cx="7334040" cy="624254"/>
          </a:xfrm>
        </p:spPr>
        <p:txBody>
          <a:bodyPr anchor="ctr">
            <a:normAutofit fontScale="90000"/>
          </a:bodyPr>
          <a:lstStyle/>
          <a:p>
            <a:pPr algn="ctr"/>
            <a:r>
              <a:rPr lang="en-US" sz="4000" b="1" dirty="0"/>
              <a:t>Results from our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079960B-BBD5-2849-8088-7B319C7FA2DF}"/>
              </a:ext>
            </a:extLst>
          </p:cNvPr>
          <p:cNvSpPr txBox="1"/>
          <p:nvPr/>
        </p:nvSpPr>
        <p:spPr>
          <a:xfrm>
            <a:off x="8658281" y="1596816"/>
            <a:ext cx="3039579" cy="4093428"/>
          </a:xfrm>
          <a:prstGeom prst="rect">
            <a:avLst/>
          </a:prstGeom>
          <a:noFill/>
        </p:spPr>
        <p:txBody>
          <a:bodyPr wrap="square" rtlCol="0">
            <a:spAutoFit/>
          </a:bodyPr>
          <a:lstStyle/>
          <a:p>
            <a:r>
              <a:rPr lang="en-US" sz="2000" b="1" dirty="0"/>
              <a:t>The most important attributes were:</a:t>
            </a:r>
          </a:p>
          <a:p>
            <a:endParaRPr lang="en-US" sz="2000" b="1" dirty="0"/>
          </a:p>
          <a:p>
            <a:pPr marL="457200" indent="-457200">
              <a:buFont typeface="+mj-lt"/>
              <a:buAutoNum type="arabicPeriod"/>
            </a:pPr>
            <a:r>
              <a:rPr lang="en-US" sz="2000" dirty="0"/>
              <a:t>Lifting Capacity </a:t>
            </a:r>
          </a:p>
          <a:p>
            <a:pPr marL="457200" indent="-457200">
              <a:buFont typeface="+mj-lt"/>
              <a:buAutoNum type="arabicPeriod"/>
            </a:pPr>
            <a:endParaRPr lang="en-US" sz="2000" dirty="0"/>
          </a:p>
          <a:p>
            <a:pPr marL="457200" indent="-457200">
              <a:buFont typeface="+mj-lt"/>
              <a:buAutoNum type="arabicPeriod"/>
            </a:pPr>
            <a:r>
              <a:rPr lang="en-US" sz="2000" dirty="0"/>
              <a:t>Options for Attachments</a:t>
            </a:r>
          </a:p>
          <a:p>
            <a:pPr marL="457200" indent="-457200">
              <a:buFont typeface="+mj-lt"/>
              <a:buAutoNum type="arabicPeriod"/>
            </a:pPr>
            <a:endParaRPr lang="en-US" sz="2000" dirty="0"/>
          </a:p>
          <a:p>
            <a:pPr marL="457200" indent="-457200">
              <a:buFont typeface="+mj-lt"/>
              <a:buAutoNum type="arabicPeriod"/>
            </a:pPr>
            <a:r>
              <a:rPr lang="en-US" sz="2000" dirty="0"/>
              <a:t>Turn Radius</a:t>
            </a:r>
          </a:p>
          <a:p>
            <a:pPr marL="457200" indent="-457200">
              <a:buFont typeface="+mj-lt"/>
              <a:buAutoNum type="arabicPeriod"/>
            </a:pPr>
            <a:endParaRPr lang="en-US" sz="2000" dirty="0"/>
          </a:p>
          <a:p>
            <a:pPr marL="457200" indent="-457200">
              <a:buFont typeface="+mj-lt"/>
              <a:buAutoNum type="arabicPeriod"/>
            </a:pPr>
            <a:r>
              <a:rPr lang="en-US" sz="2000" dirty="0"/>
              <a:t>Leg Padding</a:t>
            </a:r>
          </a:p>
          <a:p>
            <a:pPr marL="457200" indent="-457200">
              <a:buFont typeface="+mj-lt"/>
              <a:buAutoNum type="arabicPeriod"/>
            </a:pPr>
            <a:endParaRPr lang="en-US" sz="2000" dirty="0"/>
          </a:p>
          <a:p>
            <a:pPr marL="457200" indent="-457200">
              <a:buFont typeface="+mj-lt"/>
              <a:buAutoNum type="arabicPeriod"/>
            </a:pPr>
            <a:r>
              <a:rPr lang="en-US" sz="2000" dirty="0"/>
              <a:t>Operator Controls</a:t>
            </a:r>
          </a:p>
        </p:txBody>
      </p: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1877453" y="891699"/>
            <a:ext cx="844547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1C66AA36-23A3-C748-B659-D6D6CE504429}"/>
              </a:ext>
            </a:extLst>
          </p:cNvPr>
          <p:cNvCxnSpPr>
            <a:cxnSpLocks/>
          </p:cNvCxnSpPr>
          <p:nvPr/>
        </p:nvCxnSpPr>
        <p:spPr>
          <a:xfrm>
            <a:off x="8457157" y="1997275"/>
            <a:ext cx="0" cy="3478438"/>
          </a:xfrm>
          <a:prstGeom prst="line">
            <a:avLst/>
          </a:prstGeom>
        </p:spPr>
        <p:style>
          <a:lnRef idx="2">
            <a:schemeClr val="accent5"/>
          </a:lnRef>
          <a:fillRef idx="0">
            <a:schemeClr val="accent5"/>
          </a:fillRef>
          <a:effectRef idx="1">
            <a:schemeClr val="accent5"/>
          </a:effectRef>
          <a:fontRef idx="minor">
            <a:schemeClr val="tx1"/>
          </a:fontRef>
        </p:style>
      </p:cxnSp>
      <p:sp>
        <p:nvSpPr>
          <p:cNvPr id="17" name="TextBox 16">
            <a:extLst>
              <a:ext uri="{FF2B5EF4-FFF2-40B4-BE49-F238E27FC236}">
                <a16:creationId xmlns:a16="http://schemas.microsoft.com/office/drawing/2014/main" id="{AACCC3D5-2282-D944-A2FB-D2CE69EFCAF3}"/>
              </a:ext>
            </a:extLst>
          </p:cNvPr>
          <p:cNvSpPr txBox="1"/>
          <p:nvPr/>
        </p:nvSpPr>
        <p:spPr>
          <a:xfrm>
            <a:off x="1878495" y="6329849"/>
            <a:ext cx="5731056" cy="369332"/>
          </a:xfrm>
          <a:prstGeom prst="rect">
            <a:avLst/>
          </a:prstGeom>
          <a:noFill/>
        </p:spPr>
        <p:txBody>
          <a:bodyPr wrap="none" rtlCol="0">
            <a:spAutoFit/>
          </a:bodyPr>
          <a:lstStyle/>
          <a:p>
            <a:r>
              <a:rPr lang="en-US" i="1" dirty="0"/>
              <a:t>Note: “N=10” means there were 10 completed surveys</a:t>
            </a:r>
          </a:p>
        </p:txBody>
      </p:sp>
      <p:pic>
        <p:nvPicPr>
          <p:cNvPr id="9" name="Content Placeholder 8" descr="A screenshot of a cell phone&#10;&#10;Description automatically generated">
            <a:extLst>
              <a:ext uri="{FF2B5EF4-FFF2-40B4-BE49-F238E27FC236}">
                <a16:creationId xmlns:a16="http://schemas.microsoft.com/office/drawing/2014/main" id="{90B35512-C587-5241-9F8D-39640F0D7AE2}"/>
              </a:ext>
            </a:extLst>
          </p:cNvPr>
          <p:cNvPicPr>
            <a:picLocks noGrp="1" noChangeAspect="1"/>
          </p:cNvPicPr>
          <p:nvPr>
            <p:ph idx="1"/>
          </p:nvPr>
        </p:nvPicPr>
        <p:blipFill>
          <a:blip r:embed="rId3"/>
          <a:stretch>
            <a:fillRect/>
          </a:stretch>
        </p:blipFill>
        <p:spPr>
          <a:xfrm>
            <a:off x="1501737" y="1356921"/>
            <a:ext cx="6444248" cy="4496152"/>
          </a:xfrm>
        </p:spPr>
      </p:pic>
    </p:spTree>
    <p:extLst>
      <p:ext uri="{BB962C8B-B14F-4D97-AF65-F5344CB8AC3E}">
        <p14:creationId xmlns:p14="http://schemas.microsoft.com/office/powerpoint/2010/main" val="235745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154098" y="98572"/>
            <a:ext cx="4492088" cy="1333268"/>
          </a:xfrm>
        </p:spPr>
        <p:txBody>
          <a:bodyPr anchor="ctr">
            <a:normAutofit/>
          </a:bodyPr>
          <a:lstStyle/>
          <a:p>
            <a:pPr algn="ctr"/>
            <a:r>
              <a:rPr lang="en-US" sz="4000" b="1" dirty="0"/>
              <a:t>Insights from the </a:t>
            </a:r>
            <a:r>
              <a:rPr lang="en-US" sz="4000" b="1" dirty="0" err="1"/>
              <a:t>MaxDiff</a:t>
            </a:r>
            <a:r>
              <a:rPr lang="en-US" sz="4000" b="1" dirty="0"/>
              <a:t> Results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1661375" y="1431840"/>
            <a:ext cx="3528811" cy="0"/>
          </a:xfrm>
          <a:prstGeom prst="line">
            <a:avLst/>
          </a:prstGeom>
        </p:spPr>
        <p:style>
          <a:lnRef idx="2">
            <a:schemeClr val="accent5"/>
          </a:lnRef>
          <a:fillRef idx="0">
            <a:schemeClr val="accent5"/>
          </a:fillRef>
          <a:effectRef idx="1">
            <a:schemeClr val="accent5"/>
          </a:effectRef>
          <a:fontRef idx="minor">
            <a:schemeClr val="tx1"/>
          </a:fontRef>
        </p:style>
      </p:cxn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5749158" y="1119076"/>
            <a:ext cx="6337737" cy="5261105"/>
          </a:xfrm>
        </p:spPr>
        <p:txBody>
          <a:bodyPr anchor="ctr">
            <a:normAutofit/>
          </a:bodyPr>
          <a:lstStyle/>
          <a:p>
            <a:r>
              <a:rPr lang="en-US" sz="2400" dirty="0"/>
              <a:t>According to the owner that was interviewed, the Bobcat MT85 already does a great job of 3 of the top 5 attributes that were most important to the survey participants (</a:t>
            </a:r>
            <a:r>
              <a:rPr lang="en-US" sz="2400" b="1" i="1" dirty="0"/>
              <a:t>Options for Attachments, Turn Radius, &amp; Operator Controls</a:t>
            </a:r>
            <a:r>
              <a:rPr lang="en-US" sz="2400" dirty="0"/>
              <a:t>).</a:t>
            </a:r>
          </a:p>
          <a:p>
            <a:endParaRPr lang="en-US" sz="300" dirty="0"/>
          </a:p>
          <a:p>
            <a:r>
              <a:rPr lang="en-US" sz="2400" dirty="0"/>
              <a:t>The 2 attributes from the top 5 however that the owner was not positive about were the </a:t>
            </a:r>
            <a:r>
              <a:rPr lang="en-US" sz="2400" b="1" dirty="0"/>
              <a:t>Lifting Capacity </a:t>
            </a:r>
            <a:r>
              <a:rPr lang="en-US" sz="2400" dirty="0"/>
              <a:t>and the comfort of the </a:t>
            </a:r>
            <a:r>
              <a:rPr lang="en-US" sz="2400" b="1" dirty="0"/>
              <a:t>Leg Padding</a:t>
            </a:r>
            <a:r>
              <a:rPr lang="en-US" sz="2400" dirty="0"/>
              <a:t>.</a:t>
            </a:r>
          </a:p>
        </p:txBody>
      </p:sp>
      <p:cxnSp>
        <p:nvCxnSpPr>
          <p:cNvPr id="17" name="Straight Connector 16">
            <a:extLst>
              <a:ext uri="{FF2B5EF4-FFF2-40B4-BE49-F238E27FC236}">
                <a16:creationId xmlns:a16="http://schemas.microsoft.com/office/drawing/2014/main" id="{6A5190A1-4608-094E-AEA9-EB6DFF770617}"/>
              </a:ext>
            </a:extLst>
          </p:cNvPr>
          <p:cNvCxnSpPr>
            <a:cxnSpLocks/>
          </p:cNvCxnSpPr>
          <p:nvPr/>
        </p:nvCxnSpPr>
        <p:spPr>
          <a:xfrm>
            <a:off x="1661375" y="1431840"/>
            <a:ext cx="3294474" cy="0"/>
          </a:xfrm>
          <a:prstGeom prst="line">
            <a:avLst/>
          </a:prstGeom>
        </p:spPr>
        <p:style>
          <a:lnRef idx="2">
            <a:schemeClr val="accent5"/>
          </a:lnRef>
          <a:fillRef idx="0">
            <a:schemeClr val="accent5"/>
          </a:fillRef>
          <a:effectRef idx="1">
            <a:schemeClr val="accent5"/>
          </a:effectRef>
          <a:fontRef idx="minor">
            <a:schemeClr val="tx1"/>
          </a:fontRef>
        </p:style>
      </p:cxnSp>
      <p:pic>
        <p:nvPicPr>
          <p:cNvPr id="18" name="Content Placeholder 8" descr="A screenshot of a cell phone&#10;&#10;Description automatically generated">
            <a:extLst>
              <a:ext uri="{FF2B5EF4-FFF2-40B4-BE49-F238E27FC236}">
                <a16:creationId xmlns:a16="http://schemas.microsoft.com/office/drawing/2014/main" id="{85D6FEC5-42DC-E34B-8BB3-A270751BF7B2}"/>
              </a:ext>
            </a:extLst>
          </p:cNvPr>
          <p:cNvPicPr>
            <a:picLocks noChangeAspect="1"/>
          </p:cNvPicPr>
          <p:nvPr/>
        </p:nvPicPr>
        <p:blipFill>
          <a:blip r:embed="rId3"/>
          <a:stretch>
            <a:fillRect/>
          </a:stretch>
        </p:blipFill>
        <p:spPr>
          <a:xfrm>
            <a:off x="280809" y="1841994"/>
            <a:ext cx="5468349" cy="3815267"/>
          </a:xfrm>
          <a:prstGeom prst="rect">
            <a:avLst/>
          </a:prstGeom>
        </p:spPr>
      </p:pic>
    </p:spTree>
    <p:extLst>
      <p:ext uri="{BB962C8B-B14F-4D97-AF65-F5344CB8AC3E}">
        <p14:creationId xmlns:p14="http://schemas.microsoft.com/office/powerpoint/2010/main" val="102306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401495" y="2183067"/>
            <a:ext cx="3100042" cy="2491865"/>
          </a:xfrm>
        </p:spPr>
        <p:txBody>
          <a:bodyPr anchor="ctr">
            <a:normAutofit/>
          </a:bodyPr>
          <a:lstStyle/>
          <a:p>
            <a:pPr algn="ctr"/>
            <a:r>
              <a:rPr lang="en-US" sz="4000" b="1" dirty="0"/>
              <a:t>Insights from the </a:t>
            </a:r>
            <a:r>
              <a:rPr lang="en-US" sz="4000" b="1" dirty="0" err="1"/>
              <a:t>MaxDiff</a:t>
            </a:r>
            <a:r>
              <a:rPr lang="en-US" sz="4000" b="1" dirty="0"/>
              <a:t> Results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5091618" y="566669"/>
            <a:ext cx="6039275" cy="5705341"/>
          </a:xfrm>
        </p:spPr>
        <p:txBody>
          <a:bodyPr anchor="ctr">
            <a:normAutofit fontScale="92500"/>
          </a:bodyPr>
          <a:lstStyle/>
          <a:p>
            <a:r>
              <a:rPr lang="en-US" sz="2400" b="1" dirty="0"/>
              <a:t>The Bobcat MT85 owner had this to say about the lifting capacity: </a:t>
            </a:r>
          </a:p>
          <a:p>
            <a:pPr marL="6160" indent="0">
              <a:buNone/>
            </a:pPr>
            <a:r>
              <a:rPr lang="en-US" sz="2400" i="1" dirty="0"/>
              <a:t>“it wouldn't hurt to have a little more (lifting capacity) because I think it could handle it.“</a:t>
            </a:r>
          </a:p>
          <a:p>
            <a:endParaRPr lang="en-US" sz="2400" b="1" dirty="0"/>
          </a:p>
          <a:p>
            <a:r>
              <a:rPr lang="en-US" sz="2400" b="1" dirty="0"/>
              <a:t>He did however find the balance of the MT85 as a positive attribute, stating: </a:t>
            </a:r>
          </a:p>
          <a:p>
            <a:pPr marL="6160" indent="0">
              <a:buNone/>
            </a:pPr>
            <a:r>
              <a:rPr lang="en-US" i="1" dirty="0"/>
              <a:t>“I think the balance on this one's way better than that, the handling. The machine's balanced a lot better. The lifting .. I just think when you pick a load with it or you got a pile in the dirt, it doesn't feel like it's all front heavy. It feels like the machine's on pretty solidly”</a:t>
            </a:r>
          </a:p>
          <a:p>
            <a:pPr marL="6160" indent="0">
              <a:buNone/>
            </a:pPr>
            <a:endParaRPr lang="en-US" i="1" dirty="0"/>
          </a:p>
        </p:txBody>
      </p:sp>
    </p:spTree>
    <p:extLst>
      <p:ext uri="{BB962C8B-B14F-4D97-AF65-F5344CB8AC3E}">
        <p14:creationId xmlns:p14="http://schemas.microsoft.com/office/powerpoint/2010/main" val="409599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8435467" y="2026863"/>
            <a:ext cx="2623119" cy="2491865"/>
          </a:xfrm>
        </p:spPr>
        <p:txBody>
          <a:bodyPr anchor="ctr">
            <a:normAutofit/>
          </a:bodyPr>
          <a:lstStyle/>
          <a:p>
            <a:pPr algn="ctr"/>
            <a:r>
              <a:rPr lang="en-US" sz="4000" b="1" dirty="0"/>
              <a:t>Insights from the </a:t>
            </a:r>
            <a:r>
              <a:rPr lang="en-US" sz="4000" b="1" dirty="0" err="1"/>
              <a:t>MaxDiff</a:t>
            </a:r>
            <a:r>
              <a:rPr lang="en-US" sz="4000" b="1" dirty="0"/>
              <a:t> Results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7980591" y="1669774"/>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3" name="Rectangle 2">
            <a:extLst>
              <a:ext uri="{FF2B5EF4-FFF2-40B4-BE49-F238E27FC236}">
                <a16:creationId xmlns:a16="http://schemas.microsoft.com/office/drawing/2014/main" id="{77C42A24-950D-9B47-B68A-D9E064838F63}"/>
              </a:ext>
            </a:extLst>
          </p:cNvPr>
          <p:cNvSpPr/>
          <p:nvPr/>
        </p:nvSpPr>
        <p:spPr>
          <a:xfrm>
            <a:off x="4532243" y="1669774"/>
            <a:ext cx="265044" cy="353833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1324731" y="586268"/>
            <a:ext cx="6039275" cy="5705341"/>
          </a:xfrm>
        </p:spPr>
        <p:txBody>
          <a:bodyPr anchor="ctr">
            <a:normAutofit/>
          </a:bodyPr>
          <a:lstStyle/>
          <a:p>
            <a:r>
              <a:rPr lang="en-US" sz="2400" b="1" dirty="0"/>
              <a:t>The Bobcat MT85 owner had this to say about the leg padding on it: </a:t>
            </a:r>
          </a:p>
          <a:p>
            <a:pPr marL="6160" indent="0">
              <a:buNone/>
            </a:pPr>
            <a:r>
              <a:rPr lang="en-US" i="1" dirty="0"/>
              <a:t>“When you first run this thing, it beats your freaking legs up because you're not used to it and you're not used to standing up on something. It freaking annihilates your legs until you get used to it.“</a:t>
            </a:r>
          </a:p>
          <a:p>
            <a:pPr marL="6160" indent="0">
              <a:buNone/>
            </a:pPr>
            <a:endParaRPr lang="en-US" i="1" dirty="0"/>
          </a:p>
          <a:p>
            <a:pPr lvl="0">
              <a:buClr>
                <a:srgbClr val="F98657"/>
              </a:buClr>
            </a:pPr>
            <a:r>
              <a:rPr lang="en-US" sz="2400" dirty="0">
                <a:solidFill>
                  <a:prstClr val="white"/>
                </a:solidFill>
              </a:rPr>
              <a:t>Also, the Bobcat MT85 owner’s coworker that was with him during the interview said that he </a:t>
            </a:r>
            <a:r>
              <a:rPr lang="en-US" sz="2400" b="1" i="1" dirty="0">
                <a:solidFill>
                  <a:prstClr val="white"/>
                </a:solidFill>
              </a:rPr>
              <a:t>“got bruises all over his hips” </a:t>
            </a:r>
            <a:r>
              <a:rPr lang="en-US" sz="2400" dirty="0">
                <a:solidFill>
                  <a:prstClr val="white"/>
                </a:solidFill>
              </a:rPr>
              <a:t>from using the MT85.</a:t>
            </a:r>
          </a:p>
        </p:txBody>
      </p:sp>
    </p:spTree>
    <p:extLst>
      <p:ext uri="{BB962C8B-B14F-4D97-AF65-F5344CB8AC3E}">
        <p14:creationId xmlns:p14="http://schemas.microsoft.com/office/powerpoint/2010/main" val="206839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401495" y="2183067"/>
            <a:ext cx="3100042" cy="2491865"/>
          </a:xfrm>
        </p:spPr>
        <p:txBody>
          <a:bodyPr anchor="ctr">
            <a:normAutofit/>
          </a:bodyPr>
          <a:lstStyle/>
          <a:p>
            <a:pPr algn="ctr"/>
            <a:r>
              <a:rPr lang="en-US" sz="4000" b="1" dirty="0"/>
              <a:t>Insights from the </a:t>
            </a:r>
            <a:r>
              <a:rPr lang="en-US" sz="4000" b="1" dirty="0" err="1"/>
              <a:t>MaxDiff</a:t>
            </a:r>
            <a:r>
              <a:rPr lang="en-US" sz="4000" b="1" dirty="0"/>
              <a:t> Results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5091618" y="566669"/>
            <a:ext cx="6689564" cy="5705341"/>
          </a:xfrm>
        </p:spPr>
        <p:txBody>
          <a:bodyPr anchor="ctr">
            <a:normAutofit fontScale="85000" lnSpcReduction="20000"/>
          </a:bodyPr>
          <a:lstStyle/>
          <a:p>
            <a:r>
              <a:rPr lang="en-US" sz="2400" b="1" dirty="0"/>
              <a:t>The Bobcat MT85 owner had this to say about the options for attachments: </a:t>
            </a:r>
          </a:p>
          <a:p>
            <a:pPr marL="6160" indent="0">
              <a:buNone/>
            </a:pPr>
            <a:r>
              <a:rPr lang="en-US" sz="2400" i="1" dirty="0"/>
              <a:t>“I think Bobcat's probably got a little bit of pro in regards to just the features and the attachments and the service side of it.“</a:t>
            </a:r>
          </a:p>
          <a:p>
            <a:endParaRPr lang="en-US" sz="1400" b="1" dirty="0"/>
          </a:p>
          <a:p>
            <a:r>
              <a:rPr lang="en-US" sz="2400" b="1" dirty="0"/>
              <a:t>As far as the turning radius, he stated:</a:t>
            </a:r>
          </a:p>
          <a:p>
            <a:pPr marL="6160" indent="0">
              <a:buNone/>
            </a:pPr>
            <a:r>
              <a:rPr lang="en-US" sz="2400" i="1" dirty="0"/>
              <a:t>“In a tight spot it's freaking awesome. When we're working around tight shit all the time, you don't have worry about banging the back end of the machine around and everything like that.”</a:t>
            </a:r>
          </a:p>
          <a:p>
            <a:pPr marL="6160" indent="0">
              <a:buNone/>
            </a:pPr>
            <a:endParaRPr lang="en-US" sz="1400" b="1" dirty="0"/>
          </a:p>
          <a:p>
            <a:r>
              <a:rPr lang="en-US" sz="2400" b="1" dirty="0"/>
              <a:t>His thoughts on the operator controls: </a:t>
            </a:r>
          </a:p>
          <a:p>
            <a:pPr marL="6160" indent="0">
              <a:buNone/>
            </a:pPr>
            <a:r>
              <a:rPr lang="en-US" sz="2400" i="1" dirty="0"/>
              <a:t>“(Interviewer) What do you think of the controls?    (Owner) I think they're perfect the way they're set up.”</a:t>
            </a:r>
          </a:p>
          <a:p>
            <a:pPr marL="6160" indent="0">
              <a:buNone/>
            </a:pPr>
            <a:endParaRPr lang="en-US" i="1" dirty="0"/>
          </a:p>
        </p:txBody>
      </p:sp>
    </p:spTree>
    <p:extLst>
      <p:ext uri="{BB962C8B-B14F-4D97-AF65-F5344CB8AC3E}">
        <p14:creationId xmlns:p14="http://schemas.microsoft.com/office/powerpoint/2010/main" val="201196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2273895" y="238456"/>
            <a:ext cx="7642076" cy="724811"/>
          </a:xfrm>
        </p:spPr>
        <p:txBody>
          <a:bodyPr anchor="ctr">
            <a:normAutofit fontScale="90000"/>
          </a:bodyPr>
          <a:lstStyle/>
          <a:p>
            <a:pPr algn="ctr"/>
            <a:r>
              <a:rPr lang="en-US" sz="4000" b="1" dirty="0"/>
              <a:t>Other Insights from the Interview</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2470744" y="1056370"/>
            <a:ext cx="7248378"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Rectangle 2">
            <a:extLst>
              <a:ext uri="{FF2B5EF4-FFF2-40B4-BE49-F238E27FC236}">
                <a16:creationId xmlns:a16="http://schemas.microsoft.com/office/drawing/2014/main" id="{9FECFC33-E7F8-374F-BDF5-D71B62C673F1}"/>
              </a:ext>
            </a:extLst>
          </p:cNvPr>
          <p:cNvSpPr/>
          <p:nvPr/>
        </p:nvSpPr>
        <p:spPr>
          <a:xfrm>
            <a:off x="4426226" y="1616765"/>
            <a:ext cx="437322" cy="360459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1292772" y="1387369"/>
            <a:ext cx="10396101" cy="4771694"/>
          </a:xfrm>
        </p:spPr>
        <p:txBody>
          <a:bodyPr anchor="ctr">
            <a:normAutofit lnSpcReduction="10000"/>
          </a:bodyPr>
          <a:lstStyle/>
          <a:p>
            <a:pPr marL="6160" indent="0">
              <a:buNone/>
            </a:pPr>
            <a:r>
              <a:rPr lang="en-US" sz="2400" b="1" dirty="0"/>
              <a:t>The Bobcat MT85 owner also had these issues with the MT85 that were </a:t>
            </a:r>
            <a:r>
              <a:rPr lang="en-US" sz="2400" b="1" i="1" dirty="0"/>
              <a:t>not</a:t>
            </a:r>
            <a:r>
              <a:rPr lang="en-US" sz="2400" b="1" dirty="0"/>
              <a:t> included in the </a:t>
            </a:r>
            <a:r>
              <a:rPr lang="en-US" sz="2400" b="1" dirty="0" err="1"/>
              <a:t>MaxDiff</a:t>
            </a:r>
            <a:r>
              <a:rPr lang="en-US" sz="2400" b="1" dirty="0"/>
              <a:t> Survey: </a:t>
            </a:r>
          </a:p>
          <a:p>
            <a:pPr marL="6160" indent="0">
              <a:buNone/>
            </a:pPr>
            <a:endParaRPr lang="en-US" sz="700" b="1" dirty="0"/>
          </a:p>
          <a:p>
            <a:r>
              <a:rPr lang="en-US" i="1" dirty="0"/>
              <a:t>“The track's wanting to sprawl out a little bit on the wide-track version.”</a:t>
            </a:r>
          </a:p>
          <a:p>
            <a:r>
              <a:rPr lang="en-US" i="1" dirty="0"/>
              <a:t>“I had some problems with it when we first got it. There was a linkages coming apart on the </a:t>
            </a:r>
            <a:r>
              <a:rPr lang="en-US" i="1" dirty="0" err="1"/>
              <a:t>hydros</a:t>
            </a:r>
            <a:r>
              <a:rPr lang="en-US" i="1" dirty="0"/>
              <a:t> and all that stuff… The throttle cable came loose on me and then two of the controls on the hydro-stat pump, the arms that work that whole system.”</a:t>
            </a:r>
          </a:p>
          <a:p>
            <a:r>
              <a:rPr lang="en-US" i="1" dirty="0"/>
              <a:t>”The three cylinder motor kind of worries me a little bit just because it shakes so much.”</a:t>
            </a:r>
          </a:p>
          <a:p>
            <a:r>
              <a:rPr lang="en-US" i="1" dirty="0"/>
              <a:t>“They (the hydraulic pumps) get to squelching pretty good if you work it pretty damn hard.”</a:t>
            </a:r>
          </a:p>
          <a:p>
            <a:r>
              <a:rPr lang="en-US" i="1" dirty="0"/>
              <a:t>“The phone holder could be a little bit bigger.” </a:t>
            </a:r>
          </a:p>
          <a:p>
            <a:pPr marL="6160" indent="0">
              <a:buNone/>
            </a:pPr>
            <a:endParaRPr lang="en-US" i="1" dirty="0"/>
          </a:p>
        </p:txBody>
      </p:sp>
    </p:spTree>
    <p:extLst>
      <p:ext uri="{BB962C8B-B14F-4D97-AF65-F5344CB8AC3E}">
        <p14:creationId xmlns:p14="http://schemas.microsoft.com/office/powerpoint/2010/main" val="2220580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401495" y="2183067"/>
            <a:ext cx="3100042" cy="2491865"/>
          </a:xfrm>
        </p:spPr>
        <p:txBody>
          <a:bodyPr anchor="ctr">
            <a:normAutofit/>
          </a:bodyPr>
          <a:lstStyle/>
          <a:p>
            <a:pPr algn="ctr"/>
            <a:r>
              <a:rPr lang="en-US" sz="4000" b="1" dirty="0"/>
              <a:t>Summary of the Insights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CD796D-4D5B-2E4F-B4C1-99F1300B00C3}"/>
              </a:ext>
            </a:extLst>
          </p:cNvPr>
          <p:cNvCxnSpPr>
            <a:cxnSpLocks/>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16" name="Content Placeholder 2">
            <a:extLst>
              <a:ext uri="{FF2B5EF4-FFF2-40B4-BE49-F238E27FC236}">
                <a16:creationId xmlns:a16="http://schemas.microsoft.com/office/drawing/2014/main" id="{43005C6B-F7A5-4C4A-B808-5B6352F320B8}"/>
              </a:ext>
            </a:extLst>
          </p:cNvPr>
          <p:cNvSpPr>
            <a:spLocks noGrp="1"/>
          </p:cNvSpPr>
          <p:nvPr>
            <p:ph idx="1"/>
          </p:nvPr>
        </p:nvSpPr>
        <p:spPr>
          <a:xfrm>
            <a:off x="5091618" y="566669"/>
            <a:ext cx="6689564" cy="5705341"/>
          </a:xfrm>
        </p:spPr>
        <p:txBody>
          <a:bodyPr anchor="ctr">
            <a:normAutofit/>
          </a:bodyPr>
          <a:lstStyle/>
          <a:p>
            <a:r>
              <a:rPr lang="en-US" sz="2400" b="1" dirty="0"/>
              <a:t>Continue with the current system for the tight turn radius, balance, options for attachments, operator controls, and length of warranty.</a:t>
            </a:r>
            <a:endParaRPr lang="en-US" sz="1400" b="1" dirty="0"/>
          </a:p>
          <a:p>
            <a:r>
              <a:rPr lang="en-US" sz="2400" b="1" dirty="0"/>
              <a:t>Improve the comfort of the leg padding on the MT85.</a:t>
            </a:r>
            <a:endParaRPr lang="en-US" b="1" dirty="0"/>
          </a:p>
          <a:p>
            <a:r>
              <a:rPr lang="en-US" sz="2400" b="1" dirty="0"/>
              <a:t>Look into increasing the lifting capacity of the MT85 if possible.</a:t>
            </a:r>
          </a:p>
        </p:txBody>
      </p:sp>
    </p:spTree>
    <p:extLst>
      <p:ext uri="{BB962C8B-B14F-4D97-AF65-F5344CB8AC3E}">
        <p14:creationId xmlns:p14="http://schemas.microsoft.com/office/powerpoint/2010/main" val="385600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1">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 name="Picture 4">
            <a:extLst>
              <a:ext uri="{FF2B5EF4-FFF2-40B4-BE49-F238E27FC236}">
                <a16:creationId xmlns:a16="http://schemas.microsoft.com/office/drawing/2014/main" id="{70D3EB6F-053C-BB43-8052-7CDD55931CF2}"/>
              </a:ext>
            </a:extLst>
          </p:cNvPr>
          <p:cNvPicPr>
            <a:picLocks noChangeAspect="1"/>
          </p:cNvPicPr>
          <p:nvPr/>
        </p:nvPicPr>
        <p:blipFill rotWithShape="1">
          <a:blip r:embed="rId3">
            <a:alphaModFix amt="35000"/>
            <a:extLst/>
          </a:blip>
          <a:srcRect t="16821" r="-1" b="23336"/>
          <a:stretch/>
        </p:blipFill>
        <p:spPr>
          <a:xfrm>
            <a:off x="-1828" y="146509"/>
            <a:ext cx="12191695" cy="6858000"/>
          </a:xfrm>
          <a:prstGeom prst="rect">
            <a:avLst/>
          </a:prstGeom>
        </p:spPr>
      </p:pic>
      <p:sp>
        <p:nvSpPr>
          <p:cNvPr id="33" name="Rectangle 13">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5">
            <a:extLst>
              <a:ext uri="{FF2B5EF4-FFF2-40B4-BE49-F238E27FC236}">
                <a16:creationId xmlns:a16="http://schemas.microsoft.com/office/drawing/2014/main" id="{6CCFC05F-DF0D-4B1B-8FD8-51B508CBC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962042" y="0"/>
            <a:ext cx="11228892" cy="6858000"/>
          </a:xfrm>
          <a:prstGeom prst="rect">
            <a:avLst/>
          </a:prstGeom>
        </p:spPr>
      </p:pic>
      <p:sp>
        <p:nvSpPr>
          <p:cNvPr id="35" name="Rectangle 17">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2DF06-5D01-8944-9A5C-44521BFF98C6}"/>
              </a:ext>
            </a:extLst>
          </p:cNvPr>
          <p:cNvSpPr>
            <a:spLocks noGrp="1"/>
          </p:cNvSpPr>
          <p:nvPr>
            <p:ph type="ctrTitle"/>
          </p:nvPr>
        </p:nvSpPr>
        <p:spPr>
          <a:xfrm>
            <a:off x="3852215" y="793761"/>
            <a:ext cx="7319361" cy="4806753"/>
          </a:xfrm>
        </p:spPr>
        <p:txBody>
          <a:bodyPr>
            <a:normAutofit/>
          </a:bodyPr>
          <a:lstStyle/>
          <a:p>
            <a:r>
              <a:rPr lang="en-US" sz="5600" b="1" dirty="0"/>
              <a:t>Does anyone have any questions or comments?</a:t>
            </a:r>
            <a:endParaRPr lang="en-US" sz="5600" dirty="0"/>
          </a:p>
        </p:txBody>
      </p:sp>
      <p:cxnSp>
        <p:nvCxnSpPr>
          <p:cNvPr id="9" name="Straight Connector 8">
            <a:extLst>
              <a:ext uri="{FF2B5EF4-FFF2-40B4-BE49-F238E27FC236}">
                <a16:creationId xmlns:a16="http://schemas.microsoft.com/office/drawing/2014/main" id="{835103B4-69F9-714E-9D17-747B3706B641}"/>
              </a:ext>
            </a:extLst>
          </p:cNvPr>
          <p:cNvCxnSpPr>
            <a:cxnSpLocks/>
          </p:cNvCxnSpPr>
          <p:nvPr/>
        </p:nvCxnSpPr>
        <p:spPr>
          <a:xfrm flipH="1">
            <a:off x="962042" y="0"/>
            <a:ext cx="23758" cy="685800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68976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524649" y="284154"/>
            <a:ext cx="9889355" cy="2046882"/>
          </a:xfrm>
        </p:spPr>
        <p:txBody>
          <a:bodyPr anchor="ctr">
            <a:normAutofit/>
          </a:bodyPr>
          <a:lstStyle/>
          <a:p>
            <a:pPr algn="ctr"/>
            <a:r>
              <a:rPr lang="en-US" sz="4000" b="1" dirty="0"/>
              <a:t>What were we trying to find with this research?</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25FE25-9856-7545-9742-B485C0BBAC64}"/>
              </a:ext>
            </a:extLst>
          </p:cNvPr>
          <p:cNvSpPr/>
          <p:nvPr/>
        </p:nvSpPr>
        <p:spPr>
          <a:xfrm>
            <a:off x="4545496" y="1825977"/>
            <a:ext cx="212034" cy="320604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48BA06-A0EB-5C47-9EA9-5CFF0E9B5FBD}"/>
              </a:ext>
            </a:extLst>
          </p:cNvPr>
          <p:cNvSpPr>
            <a:spLocks noGrp="1"/>
          </p:cNvSpPr>
          <p:nvPr>
            <p:ph idx="1"/>
          </p:nvPr>
        </p:nvSpPr>
        <p:spPr>
          <a:xfrm>
            <a:off x="1540034" y="2522366"/>
            <a:ext cx="9889354" cy="2700986"/>
          </a:xfrm>
        </p:spPr>
        <p:txBody>
          <a:bodyPr anchor="ctr">
            <a:normAutofit/>
          </a:bodyPr>
          <a:lstStyle/>
          <a:p>
            <a:r>
              <a:rPr lang="en-US" sz="2800" dirty="0"/>
              <a:t>We were trying to find the most important needs that current Bobcat MT85 owners and potential customers are looking for when making a decision on which Mini Track Loader they would like to purchase.</a:t>
            </a:r>
          </a:p>
        </p:txBody>
      </p:sp>
      <p:cxnSp>
        <p:nvCxnSpPr>
          <p:cNvPr id="6" name="Straight Connector 5">
            <a:extLst>
              <a:ext uri="{FF2B5EF4-FFF2-40B4-BE49-F238E27FC236}">
                <a16:creationId xmlns:a16="http://schemas.microsoft.com/office/drawing/2014/main" id="{1542BE13-47BB-5447-B083-71EF94B99BC3}"/>
              </a:ext>
            </a:extLst>
          </p:cNvPr>
          <p:cNvCxnSpPr>
            <a:cxnSpLocks/>
          </p:cNvCxnSpPr>
          <p:nvPr/>
        </p:nvCxnSpPr>
        <p:spPr>
          <a:xfrm>
            <a:off x="2215055" y="2331036"/>
            <a:ext cx="8508541"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3222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11">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 name="Picture 4">
            <a:extLst>
              <a:ext uri="{FF2B5EF4-FFF2-40B4-BE49-F238E27FC236}">
                <a16:creationId xmlns:a16="http://schemas.microsoft.com/office/drawing/2014/main" id="{70D3EB6F-053C-BB43-8052-7CDD55931CF2}"/>
              </a:ext>
            </a:extLst>
          </p:cNvPr>
          <p:cNvPicPr>
            <a:picLocks noChangeAspect="1"/>
          </p:cNvPicPr>
          <p:nvPr/>
        </p:nvPicPr>
        <p:blipFill rotWithShape="1">
          <a:blip r:embed="rId3">
            <a:alphaModFix amt="35000"/>
            <a:extLst/>
          </a:blip>
          <a:srcRect t="16821" r="-1" b="23336"/>
          <a:stretch/>
        </p:blipFill>
        <p:spPr>
          <a:xfrm>
            <a:off x="-1828" y="146509"/>
            <a:ext cx="12191695" cy="6858000"/>
          </a:xfrm>
          <a:prstGeom prst="rect">
            <a:avLst/>
          </a:prstGeom>
        </p:spPr>
      </p:pic>
      <p:sp>
        <p:nvSpPr>
          <p:cNvPr id="33" name="Rectangle 13">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5">
            <a:extLst>
              <a:ext uri="{FF2B5EF4-FFF2-40B4-BE49-F238E27FC236}">
                <a16:creationId xmlns:a16="http://schemas.microsoft.com/office/drawing/2014/main" id="{6CCFC05F-DF0D-4B1B-8FD8-51B508CBC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962042" y="0"/>
            <a:ext cx="11228892" cy="6858000"/>
          </a:xfrm>
          <a:prstGeom prst="rect">
            <a:avLst/>
          </a:prstGeom>
        </p:spPr>
      </p:pic>
      <p:sp>
        <p:nvSpPr>
          <p:cNvPr id="35" name="Rectangle 17">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2DF06-5D01-8944-9A5C-44521BFF98C6}"/>
              </a:ext>
            </a:extLst>
          </p:cNvPr>
          <p:cNvSpPr>
            <a:spLocks noGrp="1"/>
          </p:cNvSpPr>
          <p:nvPr>
            <p:ph type="ctrTitle"/>
          </p:nvPr>
        </p:nvSpPr>
        <p:spPr>
          <a:xfrm>
            <a:off x="4225159" y="1481958"/>
            <a:ext cx="6946418" cy="4118555"/>
          </a:xfrm>
        </p:spPr>
        <p:txBody>
          <a:bodyPr>
            <a:normAutofit/>
          </a:bodyPr>
          <a:lstStyle/>
          <a:p>
            <a:pPr algn="ctr"/>
            <a:r>
              <a:rPr lang="en-US" sz="8000" b="1" dirty="0"/>
              <a:t>Thank You!</a:t>
            </a:r>
            <a:endParaRPr lang="en-US" sz="8000" dirty="0"/>
          </a:p>
        </p:txBody>
      </p:sp>
      <p:cxnSp>
        <p:nvCxnSpPr>
          <p:cNvPr id="9" name="Straight Connector 8">
            <a:extLst>
              <a:ext uri="{FF2B5EF4-FFF2-40B4-BE49-F238E27FC236}">
                <a16:creationId xmlns:a16="http://schemas.microsoft.com/office/drawing/2014/main" id="{3443A7FA-AC5D-AE45-A773-01078C4D266F}"/>
              </a:ext>
            </a:extLst>
          </p:cNvPr>
          <p:cNvCxnSpPr>
            <a:cxnSpLocks/>
          </p:cNvCxnSpPr>
          <p:nvPr/>
        </p:nvCxnSpPr>
        <p:spPr>
          <a:xfrm flipH="1">
            <a:off x="11529894" y="0"/>
            <a:ext cx="23758" cy="685800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21149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124549" y="1201723"/>
            <a:ext cx="3369372" cy="4454554"/>
          </a:xfrm>
        </p:spPr>
        <p:txBody>
          <a:bodyPr anchor="ctr">
            <a:normAutofit/>
          </a:bodyPr>
          <a:lstStyle/>
          <a:p>
            <a:pPr algn="ctr"/>
            <a:r>
              <a:rPr lang="en-US" sz="4000" b="1" dirty="0"/>
              <a:t>How did we conduct the research?</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48BA06-A0EB-5C47-9EA9-5CFF0E9B5FBD}"/>
              </a:ext>
            </a:extLst>
          </p:cNvPr>
          <p:cNvSpPr>
            <a:spLocks noGrp="1"/>
          </p:cNvSpPr>
          <p:nvPr>
            <p:ph idx="1"/>
          </p:nvPr>
        </p:nvSpPr>
        <p:spPr>
          <a:xfrm>
            <a:off x="4814673" y="781878"/>
            <a:ext cx="6370160" cy="5340625"/>
          </a:xfrm>
        </p:spPr>
        <p:txBody>
          <a:bodyPr anchor="ctr">
            <a:normAutofit/>
          </a:bodyPr>
          <a:lstStyle/>
          <a:p>
            <a:r>
              <a:rPr lang="en-US" sz="2400" dirty="0"/>
              <a:t>First, an in-person in-depth interview took place with an owner of a Bobcat MT85 Mini Track Loader.  </a:t>
            </a:r>
          </a:p>
          <a:p>
            <a:r>
              <a:rPr lang="en-US" sz="2400" dirty="0"/>
              <a:t>The interview took approximately 36 minutes to conduct.  </a:t>
            </a:r>
          </a:p>
          <a:p>
            <a:r>
              <a:rPr lang="en-US" sz="2400" dirty="0"/>
              <a:t>The owner purchased the Bobcat MT85  brand new from a KC Bobcat dealer in the Kansas City, MO area. </a:t>
            </a:r>
          </a:p>
          <a:p>
            <a:r>
              <a:rPr lang="en-US" sz="2400" dirty="0"/>
              <a:t>He had owned it for around 7 months at the time of the interview (he wasn’t sure if he purchased it 6 or 8 months prior).  </a:t>
            </a:r>
          </a:p>
        </p:txBody>
      </p:sp>
      <p:cxnSp>
        <p:nvCxnSpPr>
          <p:cNvPr id="6" name="Straight Connector 5">
            <a:extLst>
              <a:ext uri="{FF2B5EF4-FFF2-40B4-BE49-F238E27FC236}">
                <a16:creationId xmlns:a16="http://schemas.microsoft.com/office/drawing/2014/main" id="{1542BE13-47BB-5447-B083-71EF94B99BC3}"/>
              </a:ext>
            </a:extLst>
          </p:cNvPr>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2043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8344419" y="1201722"/>
            <a:ext cx="3369372" cy="4454554"/>
          </a:xfrm>
        </p:spPr>
        <p:txBody>
          <a:bodyPr anchor="ctr">
            <a:normAutofit/>
          </a:bodyPr>
          <a:lstStyle/>
          <a:p>
            <a:pPr algn="ctr"/>
            <a:r>
              <a:rPr lang="en-US" sz="4000" b="1" dirty="0"/>
              <a:t>How did we conduct the research?</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42BE13-47BB-5447-B083-71EF94B99BC3}"/>
              </a:ext>
            </a:extLst>
          </p:cNvPr>
          <p:cNvCxnSpPr/>
          <p:nvPr/>
        </p:nvCxnSpPr>
        <p:spPr>
          <a:xfrm>
            <a:off x="8344419" y="1918743"/>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7" name="Rectangle 6">
            <a:extLst>
              <a:ext uri="{FF2B5EF4-FFF2-40B4-BE49-F238E27FC236}">
                <a16:creationId xmlns:a16="http://schemas.microsoft.com/office/drawing/2014/main" id="{D318CF2E-1760-914E-BB6D-9ADA6EEC4E4C}"/>
              </a:ext>
            </a:extLst>
          </p:cNvPr>
          <p:cNvSpPr/>
          <p:nvPr/>
        </p:nvSpPr>
        <p:spPr>
          <a:xfrm>
            <a:off x="4399722" y="1722783"/>
            <a:ext cx="477078" cy="340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FDD3F14-3588-F94D-8E73-5335EE82E957}"/>
              </a:ext>
            </a:extLst>
          </p:cNvPr>
          <p:cNvSpPr txBox="1">
            <a:spLocks/>
          </p:cNvSpPr>
          <p:nvPr/>
        </p:nvSpPr>
        <p:spPr>
          <a:xfrm>
            <a:off x="1440363" y="506894"/>
            <a:ext cx="6652587" cy="5844209"/>
          </a:xfrm>
          <a:prstGeom prst="rect">
            <a:avLst/>
          </a:prstGeom>
        </p:spPr>
        <p:txBody>
          <a:bodyPr vert="horz" lIns="91440" tIns="45720" rIns="91440" bIns="45720" rtlCol="0" anchor="ctr">
            <a:normAutofit fontScale="925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10000"/>
              </a:lnSpc>
              <a:buFont typeface="Wingdings" panose="05000000000000000000" pitchFamily="2" charset="2"/>
              <a:buNone/>
            </a:pPr>
            <a:r>
              <a:rPr lang="en-US" sz="3000" b="1" dirty="0"/>
              <a:t>The interviewer discussed the following topics with the owner of the Bobcat MT85:</a:t>
            </a:r>
          </a:p>
          <a:p>
            <a:pPr>
              <a:lnSpc>
                <a:spcPct val="110000"/>
              </a:lnSpc>
            </a:pPr>
            <a:endParaRPr lang="en-US" sz="1700" dirty="0"/>
          </a:p>
          <a:p>
            <a:pPr marL="514350" indent="-514350">
              <a:lnSpc>
                <a:spcPct val="110000"/>
              </a:lnSpc>
              <a:buFont typeface="+mj-lt"/>
              <a:buAutoNum type="arabicPeriod"/>
            </a:pPr>
            <a:r>
              <a:rPr lang="en-US" sz="2200" dirty="0"/>
              <a:t>Purchase decision / criteria for selection</a:t>
            </a:r>
          </a:p>
          <a:p>
            <a:pPr marL="514350" indent="-514350">
              <a:lnSpc>
                <a:spcPct val="110000"/>
              </a:lnSpc>
              <a:buFont typeface="+mj-lt"/>
              <a:buAutoNum type="arabicPeriod"/>
            </a:pPr>
            <a:r>
              <a:rPr lang="en-US" sz="2200" dirty="0"/>
              <a:t>Product use and application</a:t>
            </a:r>
          </a:p>
          <a:p>
            <a:pPr marL="514350" indent="-514350">
              <a:lnSpc>
                <a:spcPct val="110000"/>
              </a:lnSpc>
              <a:buFont typeface="+mj-lt"/>
              <a:buAutoNum type="arabicPeriod"/>
            </a:pPr>
            <a:r>
              <a:rPr lang="en-US" sz="2200" dirty="0"/>
              <a:t>Most important product features / benefits</a:t>
            </a:r>
          </a:p>
          <a:p>
            <a:pPr marL="514350" indent="-514350">
              <a:lnSpc>
                <a:spcPct val="110000"/>
              </a:lnSpc>
              <a:buFont typeface="+mj-lt"/>
              <a:buAutoNum type="arabicPeriod"/>
            </a:pPr>
            <a:r>
              <a:rPr lang="en-US" sz="2200" dirty="0"/>
              <a:t>Other brands / products considered</a:t>
            </a:r>
          </a:p>
          <a:p>
            <a:pPr marL="514350" indent="-514350">
              <a:lnSpc>
                <a:spcPct val="110000"/>
              </a:lnSpc>
              <a:buFont typeface="+mj-lt"/>
              <a:buAutoNum type="arabicPeriod"/>
            </a:pPr>
            <a:r>
              <a:rPr lang="en-US" sz="2200" dirty="0"/>
              <a:t>Satisfaction with current product / surprises from use  </a:t>
            </a:r>
          </a:p>
          <a:p>
            <a:pPr marL="514350" indent="-514350">
              <a:lnSpc>
                <a:spcPct val="110000"/>
              </a:lnSpc>
              <a:buFont typeface="+mj-lt"/>
              <a:buAutoNum type="arabicPeriod"/>
            </a:pPr>
            <a:r>
              <a:rPr lang="en-US" sz="2200" dirty="0"/>
              <a:t>Maintenance / Parts / Overall experience</a:t>
            </a:r>
          </a:p>
          <a:p>
            <a:pPr marL="514350" indent="-514350">
              <a:lnSpc>
                <a:spcPct val="110000"/>
              </a:lnSpc>
              <a:buFont typeface="+mj-lt"/>
              <a:buAutoNum type="arabicPeriod"/>
            </a:pPr>
            <a:r>
              <a:rPr lang="en-US" sz="2200" dirty="0"/>
              <a:t>Next purchase / considerations </a:t>
            </a:r>
          </a:p>
          <a:p>
            <a:pPr marL="514350" indent="-514350">
              <a:lnSpc>
                <a:spcPct val="110000"/>
              </a:lnSpc>
              <a:buFont typeface="+mj-lt"/>
              <a:buAutoNum type="arabicPeriod"/>
            </a:pPr>
            <a:r>
              <a:rPr lang="en-US" sz="2200" dirty="0"/>
              <a:t>Anything else not mentioned </a:t>
            </a:r>
          </a:p>
          <a:p>
            <a:pPr>
              <a:lnSpc>
                <a:spcPct val="110000"/>
              </a:lnSpc>
            </a:pPr>
            <a:endParaRPr lang="en-US" sz="1500" dirty="0"/>
          </a:p>
        </p:txBody>
      </p:sp>
    </p:spTree>
    <p:extLst>
      <p:ext uri="{BB962C8B-B14F-4D97-AF65-F5344CB8AC3E}">
        <p14:creationId xmlns:p14="http://schemas.microsoft.com/office/powerpoint/2010/main" val="42324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124549" y="1201722"/>
            <a:ext cx="3369372" cy="4454554"/>
          </a:xfrm>
        </p:spPr>
        <p:txBody>
          <a:bodyPr anchor="ctr">
            <a:normAutofit/>
          </a:bodyPr>
          <a:lstStyle/>
          <a:p>
            <a:pPr algn="ctr"/>
            <a:r>
              <a:rPr lang="en-US" sz="4000" b="1" dirty="0"/>
              <a:t>How did we conduct the research?</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42BE13-47BB-5447-B083-71EF94B99BC3}"/>
              </a:ext>
            </a:extLst>
          </p:cNvPr>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11" name="Content Placeholder 2">
            <a:extLst>
              <a:ext uri="{FF2B5EF4-FFF2-40B4-BE49-F238E27FC236}">
                <a16:creationId xmlns:a16="http://schemas.microsoft.com/office/drawing/2014/main" id="{D58D6485-ACF5-7446-988A-29B7C63E2104}"/>
              </a:ext>
            </a:extLst>
          </p:cNvPr>
          <p:cNvSpPr>
            <a:spLocks noGrp="1"/>
          </p:cNvSpPr>
          <p:nvPr>
            <p:ph idx="1"/>
          </p:nvPr>
        </p:nvSpPr>
        <p:spPr>
          <a:xfrm>
            <a:off x="4814672" y="397565"/>
            <a:ext cx="6794227" cy="6096000"/>
          </a:xfrm>
        </p:spPr>
        <p:txBody>
          <a:bodyPr anchor="ctr">
            <a:normAutofit/>
          </a:bodyPr>
          <a:lstStyle/>
          <a:p>
            <a:pPr>
              <a:lnSpc>
                <a:spcPct val="110000"/>
              </a:lnSpc>
            </a:pPr>
            <a:r>
              <a:rPr lang="en-US" dirty="0"/>
              <a:t>Once the interview was complete, a transcript was made of it and a research analyst read through it and extracted the needs that the Bobcat MT85 owner had expressed throughout the interview.</a:t>
            </a:r>
          </a:p>
          <a:p>
            <a:pPr>
              <a:lnSpc>
                <a:spcPct val="110000"/>
              </a:lnSpc>
            </a:pPr>
            <a:r>
              <a:rPr lang="en-US" dirty="0"/>
              <a:t>There </a:t>
            </a:r>
            <a:r>
              <a:rPr lang="en-US"/>
              <a:t>were 41 </a:t>
            </a:r>
            <a:r>
              <a:rPr lang="en-US" dirty="0"/>
              <a:t>total needs found by the research analyst but they were narrowed down to 10 in order to conduct a </a:t>
            </a:r>
            <a:r>
              <a:rPr lang="en-US" dirty="0" err="1"/>
              <a:t>MaxDiff</a:t>
            </a:r>
            <a:r>
              <a:rPr lang="en-US" dirty="0"/>
              <a:t> survey to other potential buyers of Mini Track Loaders using the online survey program Sawtooth.</a:t>
            </a:r>
          </a:p>
          <a:p>
            <a:pPr>
              <a:lnSpc>
                <a:spcPct val="110000"/>
              </a:lnSpc>
            </a:pPr>
            <a:r>
              <a:rPr lang="en-US" dirty="0"/>
              <a:t>The needs that were used for the </a:t>
            </a:r>
            <a:r>
              <a:rPr lang="en-US" dirty="0" err="1"/>
              <a:t>MaxDiff</a:t>
            </a:r>
            <a:r>
              <a:rPr lang="en-US" dirty="0"/>
              <a:t> survey were a summary of the most important things that the owner liked about the Bobcat MT85 as well as things he thought could be improved on it.</a:t>
            </a:r>
          </a:p>
          <a:p>
            <a:pPr>
              <a:lnSpc>
                <a:spcPct val="110000"/>
              </a:lnSpc>
            </a:pPr>
            <a:endParaRPr lang="en-US" dirty="0"/>
          </a:p>
        </p:txBody>
      </p:sp>
    </p:spTree>
    <p:extLst>
      <p:ext uri="{BB962C8B-B14F-4D97-AF65-F5344CB8AC3E}">
        <p14:creationId xmlns:p14="http://schemas.microsoft.com/office/powerpoint/2010/main" val="88016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4892334" y="1201722"/>
            <a:ext cx="3369372" cy="4454554"/>
          </a:xfrm>
        </p:spPr>
        <p:txBody>
          <a:bodyPr anchor="ctr">
            <a:normAutofit/>
          </a:bodyPr>
          <a:lstStyle/>
          <a:p>
            <a:pPr algn="ctr"/>
            <a:r>
              <a:rPr lang="en-US" sz="4000" b="1" dirty="0"/>
              <a:t>What needs were used for the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42BE13-47BB-5447-B083-71EF94B99BC3}"/>
              </a:ext>
            </a:extLst>
          </p:cNvPr>
          <p:cNvCxnSpPr>
            <a:cxnSpLocks/>
          </p:cNvCxnSpPr>
          <p:nvPr/>
        </p:nvCxnSpPr>
        <p:spPr>
          <a:xfrm>
            <a:off x="8315611"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93132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42BE13-47BB-5447-B083-71EF94B99BC3}"/>
              </a:ext>
            </a:extLst>
          </p:cNvPr>
          <p:cNvCxnSpPr/>
          <p:nvPr/>
        </p:nvCxnSpPr>
        <p:spPr>
          <a:xfrm>
            <a:off x="7210697" y="1918743"/>
            <a:ext cx="0" cy="3206044"/>
          </a:xfrm>
          <a:prstGeom prst="line">
            <a:avLst/>
          </a:prstGeom>
        </p:spPr>
        <p:style>
          <a:lnRef idx="2">
            <a:schemeClr val="accent5"/>
          </a:lnRef>
          <a:fillRef idx="0">
            <a:schemeClr val="accent5"/>
          </a:fillRef>
          <a:effectRef idx="1">
            <a:schemeClr val="accent5"/>
          </a:effectRef>
          <a:fontRef idx="minor">
            <a:schemeClr val="tx1"/>
          </a:fontRef>
        </p:style>
      </p:cxnSp>
      <p:sp>
        <p:nvSpPr>
          <p:cNvPr id="7" name="Rectangle 6">
            <a:extLst>
              <a:ext uri="{FF2B5EF4-FFF2-40B4-BE49-F238E27FC236}">
                <a16:creationId xmlns:a16="http://schemas.microsoft.com/office/drawing/2014/main" id="{D318CF2E-1760-914E-BB6D-9ADA6EEC4E4C}"/>
              </a:ext>
            </a:extLst>
          </p:cNvPr>
          <p:cNvSpPr/>
          <p:nvPr/>
        </p:nvSpPr>
        <p:spPr>
          <a:xfrm>
            <a:off x="4399722" y="1722783"/>
            <a:ext cx="477078" cy="3402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FDD3F14-3588-F94D-8E73-5335EE82E957}"/>
              </a:ext>
            </a:extLst>
          </p:cNvPr>
          <p:cNvSpPr txBox="1">
            <a:spLocks/>
          </p:cNvSpPr>
          <p:nvPr/>
        </p:nvSpPr>
        <p:spPr>
          <a:xfrm>
            <a:off x="1985554" y="506894"/>
            <a:ext cx="5225143" cy="5844209"/>
          </a:xfrm>
          <a:prstGeom prst="rect">
            <a:avLst/>
          </a:prstGeom>
        </p:spPr>
        <p:txBody>
          <a:bodyPr vert="horz" lIns="91440" tIns="45720" rIns="91440" bIns="45720" rtlCol="0" anchor="ctr">
            <a:normAutofit fontScale="92500" lnSpcReduction="200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lnSpc>
                <a:spcPct val="110000"/>
              </a:lnSpc>
              <a:buFont typeface="Wingdings" panose="05000000000000000000" pitchFamily="2" charset="2"/>
              <a:buNone/>
            </a:pPr>
            <a:r>
              <a:rPr lang="en-US" sz="3000" b="1" dirty="0"/>
              <a:t>The needs that were used on the </a:t>
            </a:r>
            <a:r>
              <a:rPr lang="en-US" sz="3000" b="1" dirty="0" err="1"/>
              <a:t>MaxDiff</a:t>
            </a:r>
            <a:r>
              <a:rPr lang="en-US" sz="3000" b="1" dirty="0"/>
              <a:t> Survey:</a:t>
            </a:r>
          </a:p>
          <a:p>
            <a:pPr>
              <a:lnSpc>
                <a:spcPct val="110000"/>
              </a:lnSpc>
            </a:pPr>
            <a:endParaRPr lang="en-US" sz="1700" dirty="0"/>
          </a:p>
          <a:p>
            <a:pPr marL="514350" indent="-514350">
              <a:lnSpc>
                <a:spcPct val="110000"/>
              </a:lnSpc>
              <a:buFont typeface="+mj-lt"/>
              <a:buAutoNum type="arabicPeriod"/>
            </a:pPr>
            <a:r>
              <a:rPr lang="en-US" sz="2200" dirty="0"/>
              <a:t>Lifting Capacity</a:t>
            </a:r>
          </a:p>
          <a:p>
            <a:pPr marL="514350" indent="-514350">
              <a:lnSpc>
                <a:spcPct val="110000"/>
              </a:lnSpc>
              <a:buFont typeface="+mj-lt"/>
              <a:buAutoNum type="arabicPeriod"/>
            </a:pPr>
            <a:r>
              <a:rPr lang="en-US" sz="2200" dirty="0"/>
              <a:t>Turn Radius</a:t>
            </a:r>
          </a:p>
          <a:p>
            <a:pPr marL="514350" indent="-514350">
              <a:lnSpc>
                <a:spcPct val="110000"/>
              </a:lnSpc>
              <a:buFont typeface="+mj-lt"/>
              <a:buAutoNum type="arabicPeriod"/>
            </a:pPr>
            <a:r>
              <a:rPr lang="en-US" sz="2200" dirty="0"/>
              <a:t>Leg Padding</a:t>
            </a:r>
          </a:p>
          <a:p>
            <a:pPr marL="514350" indent="-514350">
              <a:lnSpc>
                <a:spcPct val="110000"/>
              </a:lnSpc>
              <a:buFont typeface="+mj-lt"/>
              <a:buAutoNum type="arabicPeriod"/>
            </a:pPr>
            <a:r>
              <a:rPr lang="en-US" sz="2200" dirty="0"/>
              <a:t>Operator Controls</a:t>
            </a:r>
          </a:p>
          <a:p>
            <a:pPr marL="514350" indent="-514350">
              <a:lnSpc>
                <a:spcPct val="110000"/>
              </a:lnSpc>
              <a:buFont typeface="+mj-lt"/>
              <a:buAutoNum type="arabicPeriod"/>
            </a:pPr>
            <a:r>
              <a:rPr lang="en-US" sz="2200" dirty="0"/>
              <a:t>2-Speed Transmission</a:t>
            </a:r>
          </a:p>
          <a:p>
            <a:pPr marL="514350" indent="-514350">
              <a:lnSpc>
                <a:spcPct val="110000"/>
              </a:lnSpc>
              <a:buFont typeface="+mj-lt"/>
              <a:buAutoNum type="arabicPeriod"/>
            </a:pPr>
            <a:r>
              <a:rPr lang="en-US" sz="2200" dirty="0"/>
              <a:t>Length of Warranty</a:t>
            </a:r>
          </a:p>
          <a:p>
            <a:pPr marL="514350" indent="-514350">
              <a:lnSpc>
                <a:spcPct val="110000"/>
              </a:lnSpc>
              <a:buFont typeface="+mj-lt"/>
              <a:buAutoNum type="arabicPeriod"/>
            </a:pPr>
            <a:r>
              <a:rPr lang="en-US" sz="2200" dirty="0"/>
              <a:t>Size of fuel tank</a:t>
            </a:r>
          </a:p>
          <a:p>
            <a:pPr marL="514350" indent="-514350">
              <a:lnSpc>
                <a:spcPct val="110000"/>
              </a:lnSpc>
              <a:buFont typeface="+mj-lt"/>
              <a:buAutoNum type="arabicPeriod"/>
            </a:pPr>
            <a:r>
              <a:rPr lang="en-US" sz="2200" dirty="0"/>
              <a:t>Size of hydraulic pumps</a:t>
            </a:r>
          </a:p>
          <a:p>
            <a:pPr marL="514350" indent="-514350">
              <a:lnSpc>
                <a:spcPct val="110000"/>
              </a:lnSpc>
              <a:buFont typeface="+mj-lt"/>
              <a:buAutoNum type="arabicPeriod"/>
            </a:pPr>
            <a:r>
              <a:rPr lang="en-US" sz="2200" dirty="0"/>
              <a:t>Options for Attachments</a:t>
            </a:r>
          </a:p>
          <a:p>
            <a:pPr marL="514350" indent="-514350">
              <a:lnSpc>
                <a:spcPct val="110000"/>
              </a:lnSpc>
              <a:buFont typeface="+mj-lt"/>
              <a:buAutoNum type="arabicPeriod"/>
            </a:pPr>
            <a:r>
              <a:rPr lang="en-US" sz="2200" dirty="0"/>
              <a:t>Ground Clearance</a:t>
            </a:r>
          </a:p>
          <a:p>
            <a:pPr marL="514350" indent="-514350">
              <a:lnSpc>
                <a:spcPct val="110000"/>
              </a:lnSpc>
              <a:buFont typeface="+mj-lt"/>
              <a:buAutoNum type="arabicPeriod"/>
            </a:pPr>
            <a:endParaRPr lang="en-US" sz="2200" dirty="0"/>
          </a:p>
          <a:p>
            <a:pPr>
              <a:lnSpc>
                <a:spcPct val="110000"/>
              </a:lnSpc>
            </a:pPr>
            <a:endParaRPr lang="en-US" sz="1500" dirty="0"/>
          </a:p>
        </p:txBody>
      </p:sp>
      <p:sp>
        <p:nvSpPr>
          <p:cNvPr id="11" name="Title 1">
            <a:extLst>
              <a:ext uri="{FF2B5EF4-FFF2-40B4-BE49-F238E27FC236}">
                <a16:creationId xmlns:a16="http://schemas.microsoft.com/office/drawing/2014/main" id="{AE53B164-6B17-994E-8D40-2CCA37EF0175}"/>
              </a:ext>
            </a:extLst>
          </p:cNvPr>
          <p:cNvSpPr txBox="1">
            <a:spLocks/>
          </p:cNvSpPr>
          <p:nvPr/>
        </p:nvSpPr>
        <p:spPr>
          <a:xfrm>
            <a:off x="7646499" y="1196508"/>
            <a:ext cx="3369372" cy="4454554"/>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sz="4000" b="1" dirty="0"/>
              <a:t>What needs were used for the </a:t>
            </a:r>
            <a:r>
              <a:rPr lang="en-US" sz="4000" b="1" dirty="0" err="1"/>
              <a:t>MaxDiff</a:t>
            </a:r>
            <a:r>
              <a:rPr lang="en-US" sz="4000" b="1" dirty="0"/>
              <a:t> Survey?</a:t>
            </a:r>
          </a:p>
        </p:txBody>
      </p:sp>
    </p:spTree>
    <p:extLst>
      <p:ext uri="{BB962C8B-B14F-4D97-AF65-F5344CB8AC3E}">
        <p14:creationId xmlns:p14="http://schemas.microsoft.com/office/powerpoint/2010/main" val="3399782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4892334" y="1201722"/>
            <a:ext cx="3369372" cy="4454554"/>
          </a:xfrm>
        </p:spPr>
        <p:txBody>
          <a:bodyPr anchor="ctr">
            <a:normAutofit/>
          </a:bodyPr>
          <a:lstStyle/>
          <a:p>
            <a:pPr algn="ctr"/>
            <a:r>
              <a:rPr lang="en-US" sz="4000" b="1" dirty="0"/>
              <a:t>What is a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542BE13-47BB-5447-B083-71EF94B99BC3}"/>
              </a:ext>
            </a:extLst>
          </p:cNvPr>
          <p:cNvCxnSpPr/>
          <p:nvPr/>
        </p:nvCxnSpPr>
        <p:spPr>
          <a:xfrm>
            <a:off x="8315611"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0308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3AC0D-499A-6E46-9E50-71F547650A58}"/>
              </a:ext>
            </a:extLst>
          </p:cNvPr>
          <p:cNvSpPr>
            <a:spLocks noGrp="1"/>
          </p:cNvSpPr>
          <p:nvPr>
            <p:ph type="title"/>
          </p:nvPr>
        </p:nvSpPr>
        <p:spPr>
          <a:xfrm>
            <a:off x="1518412" y="1201723"/>
            <a:ext cx="2812177" cy="4454554"/>
          </a:xfrm>
        </p:spPr>
        <p:txBody>
          <a:bodyPr anchor="ctr">
            <a:normAutofit/>
          </a:bodyPr>
          <a:lstStyle/>
          <a:p>
            <a:pPr algn="ctr"/>
            <a:r>
              <a:rPr lang="en-US" sz="4000" b="1" dirty="0"/>
              <a:t>What is a </a:t>
            </a:r>
            <a:r>
              <a:rPr lang="en-US" sz="4000" b="1" dirty="0" err="1"/>
              <a:t>MaxDiff</a:t>
            </a:r>
            <a:r>
              <a:rPr lang="en-US" sz="4000" b="1" dirty="0"/>
              <a:t> Survey?</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25978"/>
            <a:ext cx="0" cy="3206044"/>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48BA06-A0EB-5C47-9EA9-5CFF0E9B5FBD}"/>
              </a:ext>
            </a:extLst>
          </p:cNvPr>
          <p:cNvSpPr>
            <a:spLocks noGrp="1"/>
          </p:cNvSpPr>
          <p:nvPr>
            <p:ph idx="1"/>
          </p:nvPr>
        </p:nvSpPr>
        <p:spPr>
          <a:xfrm>
            <a:off x="4975045" y="1201723"/>
            <a:ext cx="5595093" cy="4454554"/>
          </a:xfrm>
        </p:spPr>
        <p:txBody>
          <a:bodyPr anchor="ctr">
            <a:normAutofit/>
          </a:bodyPr>
          <a:lstStyle/>
          <a:p>
            <a:r>
              <a:rPr lang="en-US" sz="2400" dirty="0"/>
              <a:t>A </a:t>
            </a:r>
            <a:r>
              <a:rPr lang="en-US" sz="2400" dirty="0" err="1"/>
              <a:t>MaxDiff</a:t>
            </a:r>
            <a:r>
              <a:rPr lang="en-US" sz="2400" dirty="0"/>
              <a:t> Survey is a survey designed for obtaining preference/importance scores for multiple items. </a:t>
            </a:r>
          </a:p>
          <a:p>
            <a:r>
              <a:rPr lang="en-US" sz="2400" dirty="0" err="1"/>
              <a:t>MaxDiff</a:t>
            </a:r>
            <a:r>
              <a:rPr lang="en-US" sz="2400" dirty="0"/>
              <a:t> is also known as "best-worst scaling.”</a:t>
            </a:r>
            <a:r>
              <a:rPr lang="en-US" sz="2400" i="1" dirty="0"/>
              <a:t>    </a:t>
            </a:r>
          </a:p>
        </p:txBody>
      </p:sp>
      <p:cxnSp>
        <p:nvCxnSpPr>
          <p:cNvPr id="9" name="Straight Connector 8">
            <a:extLst>
              <a:ext uri="{FF2B5EF4-FFF2-40B4-BE49-F238E27FC236}">
                <a16:creationId xmlns:a16="http://schemas.microsoft.com/office/drawing/2014/main" id="{31809C44-8713-5348-91D0-5A03EB1D27B8}"/>
              </a:ext>
            </a:extLst>
          </p:cNvPr>
          <p:cNvCxnSpPr/>
          <p:nvPr/>
        </p:nvCxnSpPr>
        <p:spPr>
          <a:xfrm>
            <a:off x="4654296" y="1825978"/>
            <a:ext cx="0" cy="3206044"/>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35571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1071</Words>
  <Application>Microsoft Macintosh PowerPoint</Application>
  <PresentationFormat>Widescreen</PresentationFormat>
  <Paragraphs>98</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MS Shell Dlg 2</vt:lpstr>
      <vt:lpstr>Wingdings</vt:lpstr>
      <vt:lpstr>Wingdings 3</vt:lpstr>
      <vt:lpstr>Madison</vt:lpstr>
      <vt:lpstr>Bobcat MT85 Customer Needs Research</vt:lpstr>
      <vt:lpstr>What were we trying to find with this research?</vt:lpstr>
      <vt:lpstr>How did we conduct the research?</vt:lpstr>
      <vt:lpstr>How did we conduct the research?</vt:lpstr>
      <vt:lpstr>How did we conduct the research?</vt:lpstr>
      <vt:lpstr>What needs were used for the MaxDiff Survey?</vt:lpstr>
      <vt:lpstr>PowerPoint Presentation</vt:lpstr>
      <vt:lpstr>What is a MaxDiff Survey?</vt:lpstr>
      <vt:lpstr>What is a MaxDiff Survey?</vt:lpstr>
      <vt:lpstr>Questions from our MaxDiff Survey</vt:lpstr>
      <vt:lpstr>Results from our MaxDiff Survey</vt:lpstr>
      <vt:lpstr>Results from our MaxDiff Survey</vt:lpstr>
      <vt:lpstr>Insights from the MaxDiff Results</vt:lpstr>
      <vt:lpstr>Insights from the MaxDiff Results</vt:lpstr>
      <vt:lpstr>Insights from the MaxDiff Results</vt:lpstr>
      <vt:lpstr>Insights from the MaxDiff Results</vt:lpstr>
      <vt:lpstr>Other Insights from the Interview</vt:lpstr>
      <vt:lpstr>Summary of the Insights</vt:lpstr>
      <vt:lpstr>Does anyone have any questions or comments?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Bobcat MT85 Customer Needs Research</dc:title>
  <dc:creator>j p</dc:creator>
  <cp:lastModifiedBy>Jerome Pullen</cp:lastModifiedBy>
  <cp:revision>148</cp:revision>
  <dcterms:created xsi:type="dcterms:W3CDTF">2019-06-19T04:21:50Z</dcterms:created>
  <dcterms:modified xsi:type="dcterms:W3CDTF">2019-06-20T17:01:53Z</dcterms:modified>
</cp:coreProperties>
</file>